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</p:sldIdLst>
  <p:sldSz cy="5143500" cx="9144000"/>
  <p:notesSz cx="6858000" cy="9144000"/>
  <p:embeddedFontLst>
    <p:embeddedFont>
      <p:font typeface="Roboto"/>
      <p:regular r:id="rId33"/>
      <p:bold r:id="rId34"/>
      <p:italic r:id="rId35"/>
      <p:boldItalic r:id="rId36"/>
    </p:embeddedFont>
    <p:embeddedFont>
      <p:font typeface="Oswald"/>
      <p:regular r:id="rId37"/>
      <p:bold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-regular.fntdata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Roboto-italic.fntdata"/><Relationship Id="rId12" Type="http://schemas.openxmlformats.org/officeDocument/2006/relationships/slide" Target="slides/slide7.xml"/><Relationship Id="rId34" Type="http://schemas.openxmlformats.org/officeDocument/2006/relationships/font" Target="fonts/Roboto-bold.fntdata"/><Relationship Id="rId15" Type="http://schemas.openxmlformats.org/officeDocument/2006/relationships/slide" Target="slides/slide10.xml"/><Relationship Id="rId37" Type="http://schemas.openxmlformats.org/officeDocument/2006/relationships/font" Target="fonts/Oswald-regular.fntdata"/><Relationship Id="rId14" Type="http://schemas.openxmlformats.org/officeDocument/2006/relationships/slide" Target="slides/slide9.xml"/><Relationship Id="rId36" Type="http://schemas.openxmlformats.org/officeDocument/2006/relationships/font" Target="fonts/Roboto-bold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Oswald-bold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Shape 1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Shape 2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Shape 2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 flipH="1">
            <a:off x="8246400" y="4245925"/>
            <a:ext cx="897600" cy="897600"/>
          </a:xfrm>
          <a:prstGeom prst="rtTriangl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8246400" y="4245875"/>
            <a:ext cx="897600" cy="897600"/>
          </a:xfrm>
          <a:prstGeom prst="round1Rect">
            <a:avLst>
              <a:gd fmla="val 16667" name="adj"/>
            </a:avLst>
          </a:prstGeom>
          <a:solidFill>
            <a:schemeClr val="lt1">
              <a:alpha val="6808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90525" y="181927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90525" y="2789130"/>
            <a:ext cx="8222100" cy="432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accent4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hasCustomPrompt="1" type="title"/>
          </p:nvPr>
        </p:nvSpPr>
        <p:spPr>
          <a:xfrm>
            <a:off x="475500" y="1258525"/>
            <a:ext cx="82221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75500" y="3304625"/>
            <a:ext cx="82221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bg>
      <p:bgPr>
        <a:solidFill>
          <a:schemeClr val="accent4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460950" y="2065350"/>
            <a:ext cx="8222100" cy="1012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flipH="1" rot="10800000">
            <a:off x="0" y="1686000"/>
            <a:ext cx="9144000" cy="3457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/>
          <p:nvPr/>
        </p:nvSpPr>
        <p:spPr>
          <a:xfrm>
            <a:off x="0" y="168600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7190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694250" y="1919075"/>
            <a:ext cx="3999900" cy="2710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 flipH="1" rot="10800000">
            <a:off x="0" y="656400"/>
            <a:ext cx="9144000" cy="448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0" y="656350"/>
            <a:ext cx="91440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/>
        </p:nvSpPr>
        <p:spPr>
          <a:xfrm flipH="1" rot="10800000">
            <a:off x="3276600" y="25"/>
            <a:ext cx="58674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/>
          <p:nvPr/>
        </p:nvSpPr>
        <p:spPr>
          <a:xfrm rot="-5400000">
            <a:off x="759150" y="2517450"/>
            <a:ext cx="51435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Shape 39"/>
          <p:cNvSpPr txBox="1"/>
          <p:nvPr>
            <p:ph type="title"/>
          </p:nvPr>
        </p:nvSpPr>
        <p:spPr>
          <a:xfrm>
            <a:off x="226078" y="357800"/>
            <a:ext cx="2808000" cy="9534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226075" y="1465800"/>
            <a:ext cx="2808000" cy="3163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x="490250" y="4882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/>
          <p:nvPr/>
        </p:nvSpPr>
        <p:spPr>
          <a:xfrm flipH="1">
            <a:off x="0" y="0"/>
            <a:ext cx="4572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/>
        </p:nvSpPr>
        <p:spPr>
          <a:xfrm rot="5400000">
            <a:off x="1946425" y="2517750"/>
            <a:ext cx="5142900" cy="1086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" type="subTitle"/>
          </p:nvPr>
        </p:nvSpPr>
        <p:spPr>
          <a:xfrm>
            <a:off x="265500" y="2779467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Shape 50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/>
          <p:nvPr/>
        </p:nvSpPr>
        <p:spPr>
          <a:xfrm flipH="1" rot="10800000">
            <a:off x="0" y="0"/>
            <a:ext cx="9144000" cy="4695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Shape 54"/>
          <p:cNvSpPr/>
          <p:nvPr/>
        </p:nvSpPr>
        <p:spPr>
          <a:xfrm flipH="1" rot="10800000">
            <a:off x="0" y="4622725"/>
            <a:ext cx="9144000" cy="74100"/>
          </a:xfrm>
          <a:prstGeom prst="rect">
            <a:avLst/>
          </a:prstGeom>
          <a:gradFill>
            <a:gsLst>
              <a:gs pos="0">
                <a:srgbClr val="F9F9F9"/>
              </a:gs>
              <a:gs pos="36000">
                <a:srgbClr val="F9F9F9"/>
              </a:gs>
              <a:gs pos="80000">
                <a:srgbClr val="DEDEDE"/>
              </a:gs>
              <a:gs pos="100000">
                <a:srgbClr val="999999"/>
              </a:gs>
            </a:gsLst>
            <a:lin ang="16200038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body"/>
          </p:nvPr>
        </p:nvSpPr>
        <p:spPr>
          <a:xfrm>
            <a:off x="57150" y="4696825"/>
            <a:ext cx="8382000" cy="4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terial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71900" y="738725"/>
            <a:ext cx="82221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boto"/>
              <a:buNone/>
              <a:defRPr sz="3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71900" y="1919075"/>
            <a:ext cx="82221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"/>
              <a:buChar char="●"/>
              <a:defRPr sz="18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●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"/>
              <a:buChar char="○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Roboto"/>
              <a:buChar char="■"/>
              <a:defRPr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23541" y="4695623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000">
                <a:solidFill>
                  <a:schemeClr val="lt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1.jpg"/><Relationship Id="rId4" Type="http://schemas.openxmlformats.org/officeDocument/2006/relationships/image" Target="../media/image3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1.jpg"/><Relationship Id="rId4" Type="http://schemas.openxmlformats.org/officeDocument/2006/relationships/image" Target="../media/image3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g"/><Relationship Id="rId4" Type="http://schemas.openxmlformats.org/officeDocument/2006/relationships/image" Target="../media/image48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2.jpg"/><Relationship Id="rId4" Type="http://schemas.openxmlformats.org/officeDocument/2006/relationships/image" Target="../media/image4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3.jpg"/><Relationship Id="rId4" Type="http://schemas.openxmlformats.org/officeDocument/2006/relationships/image" Target="../media/image5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0.jpg"/><Relationship Id="rId4" Type="http://schemas.openxmlformats.org/officeDocument/2006/relationships/image" Target="../media/image42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5.jp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4.png"/><Relationship Id="rId5" Type="http://schemas.openxmlformats.org/officeDocument/2006/relationships/image" Target="../media/image15.png"/><Relationship Id="rId6" Type="http://schemas.openxmlformats.org/officeDocument/2006/relationships/image" Target="../media/image13.png"/><Relationship Id="rId7" Type="http://schemas.openxmlformats.org/officeDocument/2006/relationships/image" Target="../media/image17.png"/><Relationship Id="rId8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16.png"/><Relationship Id="rId10" Type="http://schemas.openxmlformats.org/officeDocument/2006/relationships/image" Target="../media/image8.png"/><Relationship Id="rId13" Type="http://schemas.openxmlformats.org/officeDocument/2006/relationships/image" Target="../media/image11.png"/><Relationship Id="rId1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jpg"/><Relationship Id="rId4" Type="http://schemas.openxmlformats.org/officeDocument/2006/relationships/image" Target="../media/image14.png"/><Relationship Id="rId9" Type="http://schemas.openxmlformats.org/officeDocument/2006/relationships/image" Target="../media/image9.png"/><Relationship Id="rId1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7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2.png"/><Relationship Id="rId13" Type="http://schemas.openxmlformats.org/officeDocument/2006/relationships/image" Target="../media/image23.png"/><Relationship Id="rId12" Type="http://schemas.openxmlformats.org/officeDocument/2006/relationships/image" Target="../media/image26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9.jpg"/><Relationship Id="rId4" Type="http://schemas.openxmlformats.org/officeDocument/2006/relationships/image" Target="../media/image14.png"/><Relationship Id="rId9" Type="http://schemas.openxmlformats.org/officeDocument/2006/relationships/image" Target="../media/image16.png"/><Relationship Id="rId14" Type="http://schemas.openxmlformats.org/officeDocument/2006/relationships/image" Target="../media/image29.png"/><Relationship Id="rId5" Type="http://schemas.openxmlformats.org/officeDocument/2006/relationships/image" Target="../media/image12.png"/><Relationship Id="rId6" Type="http://schemas.openxmlformats.org/officeDocument/2006/relationships/image" Target="../media/image19.png"/><Relationship Id="rId7" Type="http://schemas.openxmlformats.org/officeDocument/2006/relationships/image" Target="../media/image10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23.png"/><Relationship Id="rId10" Type="http://schemas.openxmlformats.org/officeDocument/2006/relationships/image" Target="../media/image26.png"/><Relationship Id="rId13" Type="http://schemas.openxmlformats.org/officeDocument/2006/relationships/image" Target="../media/image27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9.jpg"/><Relationship Id="rId4" Type="http://schemas.openxmlformats.org/officeDocument/2006/relationships/image" Target="../media/image12.png"/><Relationship Id="rId9" Type="http://schemas.openxmlformats.org/officeDocument/2006/relationships/image" Target="../media/image25.png"/><Relationship Id="rId15" Type="http://schemas.openxmlformats.org/officeDocument/2006/relationships/image" Target="../media/image28.png"/><Relationship Id="rId14" Type="http://schemas.openxmlformats.org/officeDocument/2006/relationships/image" Target="../media/image24.png"/><Relationship Id="rId16" Type="http://schemas.openxmlformats.org/officeDocument/2006/relationships/image" Target="../media/image38.jpg"/><Relationship Id="rId5" Type="http://schemas.openxmlformats.org/officeDocument/2006/relationships/image" Target="../media/image19.png"/><Relationship Id="rId6" Type="http://schemas.openxmlformats.org/officeDocument/2006/relationships/image" Target="../media/image9.png"/><Relationship Id="rId7" Type="http://schemas.openxmlformats.org/officeDocument/2006/relationships/image" Target="../media/image16.png"/><Relationship Id="rId8" Type="http://schemas.openxmlformats.org/officeDocument/2006/relationships/image" Target="../media/image2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3.jpg"/><Relationship Id="rId4" Type="http://schemas.openxmlformats.org/officeDocument/2006/relationships/image" Target="../media/image32.jpg"/><Relationship Id="rId5" Type="http://schemas.openxmlformats.org/officeDocument/2006/relationships/image" Target="../media/image36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7.jpg"/><Relationship Id="rId4" Type="http://schemas.openxmlformats.org/officeDocument/2006/relationships/image" Target="../media/image4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4.jpg"/><Relationship Id="rId4" Type="http://schemas.openxmlformats.org/officeDocument/2006/relationships/image" Target="../media/image4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/>
          <p:nvPr>
            <p:ph type="ctrTitle"/>
          </p:nvPr>
        </p:nvSpPr>
        <p:spPr>
          <a:xfrm>
            <a:off x="460950" y="1855525"/>
            <a:ext cx="8222100" cy="9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ТОВАРИСТВО З ОБМЕЖЕНОЮ ВІДПОВІДАЛЬНІСТЮ  "АСПІТ"</a:t>
            </a:r>
            <a:endParaRPr sz="1800"/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19475" y="918830"/>
            <a:ext cx="2305050" cy="666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79" name="Shape 1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75" y="723300"/>
            <a:ext cx="5755325" cy="4316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5100" y="1352342"/>
            <a:ext cx="4077899" cy="305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8875" y="799500"/>
            <a:ext cx="3115128" cy="41535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Shape 1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73138" y="799500"/>
            <a:ext cx="2750718" cy="415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525" y="913126"/>
            <a:ext cx="4848051" cy="36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75" y="1348749"/>
            <a:ext cx="4662451" cy="3496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425" y="990000"/>
            <a:ext cx="4218026" cy="3163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16427" y="990001"/>
            <a:ext cx="4218018" cy="316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62449" y="989998"/>
            <a:ext cx="4533900" cy="3400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975" y="990025"/>
            <a:ext cx="4213473" cy="34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975" y="1616149"/>
            <a:ext cx="4514852" cy="33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9975" y="989995"/>
            <a:ext cx="4514852" cy="33861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750" y="990000"/>
            <a:ext cx="4217986" cy="31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200" y="990000"/>
            <a:ext cx="4301026" cy="3225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/>
        </p:nvSpPr>
        <p:spPr>
          <a:xfrm>
            <a:off x="156900" y="799500"/>
            <a:ext cx="87093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ТОВ «Орієнтир-Буделемент»</a:t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ru" sz="1800"/>
              <a:t>Улаштування тепломереж контуру анти льоду контуру 2.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1 021 899,70 грн</a:t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2. </a:t>
            </a:r>
            <a:r>
              <a:rPr lang="ru" sz="1800"/>
              <a:t>Улаштування парового колектору Ду400.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2 350 291,40 грн</a:t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3. </a:t>
            </a:r>
            <a:r>
              <a:rPr lang="ru" sz="1800"/>
              <a:t>Видача утилізованого, з обезпарювання автоклавів, тепла на нагрів технологічної води, нагрів хімічно очищеної води, підігрів шлам-басейнів, та системи опалення</a:t>
            </a:r>
            <a:endParaRPr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897 325,46</a:t>
            </a:r>
            <a:br>
              <a:rPr lang="ru"/>
            </a:b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ru"/>
            </a:br>
            <a:endParaRPr sz="16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Shape 22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156900" y="799500"/>
            <a:ext cx="87093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ТОВ «Орієнтир-Буделемент»</a:t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м.Бровари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4. </a:t>
            </a:r>
            <a:r>
              <a:rPr lang="ru" sz="1800"/>
              <a:t>Поставка та улаштування системи утилізації тепла на Об’єкті - Завод дрібних стінових будівельних блоків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2 476 609,98</a:t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5. Поставка та улаштування системи живлення та диспетчеризації 11 клапанів Ду25 подачі пар</a:t>
            </a: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634 806,84</a:t>
            </a:r>
            <a:br>
              <a:rPr b="1" lang="ru"/>
            </a:br>
            <a:br>
              <a:rPr lang="ru" sz="1800"/>
            </a:b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800"/>
            </a:b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4" name="Shape 23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156900" y="799500"/>
            <a:ext cx="87093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ТОВ «Орієнтир-Буделемент»</a:t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м.Бровари</a:t>
            </a:r>
            <a:endParaRPr sz="1800"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7. </a:t>
            </a:r>
            <a:r>
              <a:rPr lang="ru" sz="1800"/>
              <a:t>Оставка та встановлення системи обліку та візуалізації витрат тепла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771 325,50</a:t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8. Улаштування систем розпарювання автоклавів, підігрів живильної води, аварійного охолодження системи вакуумізації та автоматизації даних процесів</a:t>
            </a:r>
            <a:endParaRPr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2 586 768,88</a:t>
            </a:r>
            <a:br>
              <a:rPr b="1" lang="ru" sz="1800"/>
            </a:br>
            <a:br>
              <a:rPr b="1" lang="ru" sz="1800"/>
            </a:br>
            <a:br>
              <a:rPr b="1" lang="ru" sz="1800"/>
            </a:br>
            <a:br>
              <a:rPr b="1" lang="ru" sz="1800"/>
            </a:br>
            <a:br>
              <a:rPr lang="ru" sz="1800"/>
            </a:b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b="1" lang="ru" sz="1800"/>
            </a:b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Shape 24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19445" r="19445" t="0"/>
          <a:stretch/>
        </p:blipFill>
        <p:spPr>
          <a:xfrm>
            <a:off x="15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>
            <p:ph type="title"/>
          </p:nvPr>
        </p:nvSpPr>
        <p:spPr>
          <a:xfrm>
            <a:off x="501275" y="-807800"/>
            <a:ext cx="8049000" cy="455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Унікальністю нашої компанії є можливість виконувати проекти будь-якої складності. Ми ставимо перед собою цілі як в комплексному вирішенні задач (ГЕНПІДРЯДНИК) так і в вирішенні локальних інженерних задач (ПІДРЯДНИК).</a:t>
            </a:r>
            <a:br>
              <a:rPr lang="ru" sz="1800"/>
            </a:br>
            <a:br>
              <a:rPr lang="ru" sz="1800"/>
            </a:br>
            <a:r>
              <a:rPr lang="ru" sz="1800"/>
              <a:t>Основними вимогами та критеріями, якими ми керуємося при реалізації задач є:</a:t>
            </a:r>
            <a:br>
              <a:rPr b="1" lang="ru" sz="1400"/>
            </a:br>
            <a:br>
              <a:rPr b="1" lang="ru" sz="1400"/>
            </a:br>
            <a:endParaRPr sz="1400"/>
          </a:p>
        </p:txBody>
      </p:sp>
      <p:pic>
        <p:nvPicPr>
          <p:cNvPr id="75" name="Shape 7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70025" y="2350000"/>
            <a:ext cx="7810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Shape 7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40025" y="2345238"/>
            <a:ext cx="77152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025313" y="2345238"/>
            <a:ext cx="771525" cy="790575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Shape 78"/>
          <p:cNvSpPr txBox="1"/>
          <p:nvPr/>
        </p:nvSpPr>
        <p:spPr>
          <a:xfrm>
            <a:off x="-1825150" y="3283000"/>
            <a:ext cx="6371400" cy="7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ГАРАНТІЇ НА РОБОТИ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і післягарантійне</a:t>
            </a:r>
            <a:endParaRPr sz="12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обслуговування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/>
        </p:nvSpPr>
        <p:spPr>
          <a:xfrm>
            <a:off x="3113550" y="3283000"/>
            <a:ext cx="2824500" cy="79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ЯКІСТЬ ВИКОНАНИХ РОБІТ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Ми надаємо широкий спектр послуг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Shape 80"/>
          <p:cNvSpPr txBox="1"/>
          <p:nvPr/>
        </p:nvSpPr>
        <p:spPr>
          <a:xfrm>
            <a:off x="5938050" y="3283000"/>
            <a:ext cx="3036600" cy="5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>
                <a:solidFill>
                  <a:srgbClr val="FFFFFF"/>
                </a:solidFill>
              </a:rPr>
              <a:t>ЦІНОВА ПОЛІТИКА КОМПАНІЇ</a:t>
            </a:r>
            <a:endParaRPr b="1" sz="1500">
              <a:solidFill>
                <a:srgbClr val="FFFFFF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FFFFFF"/>
                </a:solidFill>
              </a:rPr>
              <a:t>Ми знаємо як зменшити Ваші витрати на енергоносії</a:t>
            </a:r>
            <a:endParaRPr sz="1200">
              <a:solidFill>
                <a:srgbClr val="FFFFFF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ВАТ «Завод «Квант»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м.Київ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1. </a:t>
            </a:r>
            <a:r>
              <a:rPr lang="ru" sz="1800"/>
              <a:t>Заміна теплових мереж.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2 014 530,96 грн</a:t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/>
              <a:t>2. Ремонт системи опалення приміщень корпус 10, 9-Б,12 та водопостачання котельні</a:t>
            </a: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1 149 133.00 грн</a:t>
            </a:r>
            <a:endParaRPr b="1" sz="1800"/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46" name="Shape 24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ТОВ «Ін-Фуд»(Фабрика харчових продуктів)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Дніпропетровська обл.,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Новомосковск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r>
              <a:rPr lang="ru" sz="1800"/>
              <a:t>Улаштування системи технологічного холопостачання,системи кліматичного холодопостачання фабрики.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ru" sz="1800"/>
            </a:br>
            <a:r>
              <a:rPr lang="ru" sz="1800"/>
              <a:t>Вартість 2 640 000.00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52" name="Shape 25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ТОВ « МАРІЯ» 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Київ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/>
            </a:br>
            <a:r>
              <a:rPr lang="ru" sz="1800"/>
              <a:t>1. Постачання обладнання,матеріалів та монтаж дахової котельні та теплопункту з 7 котлами Wolf потужністю 92 кВт на об’єкті: «Реконструкція, реставрація та пристосування будівлі колишнього австро-угорського банку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2 586 768,88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br>
              <a:rPr b="1" lang="ru" sz="1800"/>
            </a:br>
            <a:r>
              <a:rPr b="1" lang="ru" sz="1800"/>
              <a:t>2. </a:t>
            </a:r>
            <a:r>
              <a:rPr lang="ru" sz="1800"/>
              <a:t>Улаштування радіаторного опалення та внутрішньопідлогових конвекторів на об’єкті</a:t>
            </a: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2 355 479,25</a:t>
            </a:r>
            <a:br>
              <a:rPr b="1" lang="ru" sz="1800"/>
            </a:br>
            <a:endParaRPr b="1" sz="1800"/>
          </a:p>
        </p:txBody>
      </p:sp>
      <p:sp>
        <p:nvSpPr>
          <p:cNvPr id="258" name="Shape 258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ПАТ «Сумське НПО ім. М. В. Фрунзе»</a:t>
            </a:r>
            <a:br>
              <a:rPr b="1" lang="ru" sz="1800"/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Суми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/>
            </a:br>
            <a:r>
              <a:rPr lang="ru" sz="1800"/>
              <a:t>модернізації парового котла ДЕ-10/14ГМ на котельні</a:t>
            </a: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2 246 051,40</a:t>
            </a:r>
            <a:br>
              <a:rPr b="1" lang="ru" sz="1800"/>
            </a:br>
            <a:br>
              <a:rPr b="1" lang="ru" sz="1800"/>
            </a:br>
            <a:r>
              <a:rPr b="1" lang="ru" sz="1800"/>
              <a:t>ДП «Спринтер К»</a:t>
            </a:r>
            <a:br>
              <a:rPr b="1" lang="ru" sz="1800"/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Київ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/>
            </a:br>
            <a:r>
              <a:rPr lang="ru" sz="1800"/>
              <a:t>Виконання комплексу робіт по улаштуванню 2-ох твердопаливних котлів потужністю 40 та 350кВт для обігріву адміністративних та складських приміщень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210 122,64</a:t>
            </a:r>
            <a:br>
              <a:rPr lang="ru" sz="1800"/>
            </a:br>
            <a:br>
              <a:rPr lang="ru" sz="1800"/>
            </a:br>
            <a:br>
              <a:rPr lang="ru" sz="1800"/>
            </a:b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ТОВ "КО ЦЕНТР "ПРОЛІСОК"</a:t>
            </a:r>
            <a:br>
              <a:rPr b="1" lang="ru" sz="1800"/>
            </a:b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Київ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/>
            </a:br>
            <a:r>
              <a:rPr lang="ru" sz="1800"/>
              <a:t>Постачання комплектуючих матеріалів та монтажні роботи по переводу водогрійного котла КСВ-3.15 на твердопаливний режим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166359,97</a:t>
            </a:r>
            <a:br>
              <a:rPr b="1" lang="ru" sz="1800"/>
            </a:br>
            <a:br>
              <a:rPr b="1" lang="ru" sz="1800"/>
            </a:br>
            <a:br>
              <a:rPr lang="ru" sz="1800"/>
            </a:br>
            <a:br>
              <a:rPr lang="ru" sz="1800"/>
            </a:br>
            <a:br>
              <a:rPr lang="ru" sz="1800"/>
            </a:b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ПрАТ "Кронос"</a:t>
            </a:r>
            <a:br>
              <a:rPr b="1" lang="ru" sz="1800"/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Київ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/>
            </a:br>
            <a:r>
              <a:rPr lang="ru" sz="1800"/>
              <a:t>1. Постачання та монтаж технологічного обладнання котельні нежитлового будинку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Вартість </a:t>
            </a:r>
            <a:r>
              <a:rPr b="1" lang="ru" sz="1800"/>
              <a:t>496 762,62 грн.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 sz="1800"/>
              <a:t>2. Монтаж системи опалення, гарячого та холодного водопостачання, каналізації, пожежогасіння нежитлового будинку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918 225,00 грн.</a:t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 sz="18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br>
              <a:rPr b="1" lang="ru" sz="1800"/>
            </a:br>
            <a:br>
              <a:rPr b="1" lang="ru" sz="1800"/>
            </a:br>
            <a:br>
              <a:rPr lang="ru" sz="1800"/>
            </a:br>
            <a:br>
              <a:rPr lang="ru" sz="1800"/>
            </a:br>
            <a:br>
              <a:rPr lang="ru" sz="1800"/>
            </a:br>
            <a:endParaRPr b="1"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 sz="1800"/>
          </a:p>
        </p:txBody>
      </p:sp>
      <p:sp>
        <p:nvSpPr>
          <p:cNvPr id="276" name="Shape 276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400050" y="799500"/>
            <a:ext cx="8466000" cy="39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/>
              <a:t>ВП "Птахофабрика "Вінницький бройлер" ПАТ "МХП"</a:t>
            </a:r>
            <a:br>
              <a:rPr b="1" lang="ru" sz="1800"/>
            </a:br>
            <a:br>
              <a:rPr b="1" lang="ru" sz="1800"/>
            </a:br>
            <a:r>
              <a:rPr lang="ru" sz="1800">
                <a:latin typeface="Oswald"/>
                <a:ea typeface="Oswald"/>
                <a:cs typeface="Oswald"/>
                <a:sym typeface="Oswald"/>
              </a:rPr>
              <a:t>м. Ладижин</a:t>
            </a:r>
            <a:br>
              <a:rPr lang="ru" sz="1800">
                <a:latin typeface="Oswald"/>
                <a:ea typeface="Oswald"/>
                <a:cs typeface="Oswald"/>
                <a:sym typeface="Oswald"/>
              </a:rPr>
            </a:br>
            <a:br>
              <a:rPr lang="ru" sz="1800"/>
            </a:br>
            <a:r>
              <a:rPr lang="ru" sz="1800"/>
              <a:t>Влаштування ЦТП №2 та трубопроводів теплових мереж ЦТФ, влаштування трубопроводів теплових мереж від Котельні до ЦТП №4, ЦТП №2 та внутрішніх теплових мереж ГВК і ЦТП №4 ІІ-ї черги будівництва Комплексу по переробці курчат-бройлерів</a:t>
            </a:r>
            <a:endParaRPr sz="1800"/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br>
              <a:rPr lang="ru" sz="1800"/>
            </a:br>
            <a:r>
              <a:rPr lang="ru" sz="1800"/>
              <a:t>Вартість </a:t>
            </a:r>
            <a:r>
              <a:rPr b="1" lang="ru" sz="1800"/>
              <a:t>10 200 000,00</a:t>
            </a:r>
            <a:endParaRPr b="1" sz="1800"/>
          </a:p>
        </p:txBody>
      </p:sp>
      <p:sp>
        <p:nvSpPr>
          <p:cNvPr id="282" name="Shape 282"/>
          <p:cNvSpPr txBox="1"/>
          <p:nvPr>
            <p:ph type="title"/>
          </p:nvPr>
        </p:nvSpPr>
        <p:spPr>
          <a:xfrm>
            <a:off x="98250" y="16350"/>
            <a:ext cx="8826600" cy="60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Проекти за останні 5 років: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Shape 287"/>
          <p:cNvPicPr preferRelativeResize="0"/>
          <p:nvPr/>
        </p:nvPicPr>
        <p:blipFill rotWithShape="1">
          <a:blip r:embed="rId3">
            <a:alphaModFix/>
          </a:blip>
          <a:srcRect b="1399" l="0" r="0" t="1409"/>
          <a:stretch/>
        </p:blipFill>
        <p:spPr>
          <a:xfrm>
            <a:off x="-9150" y="0"/>
            <a:ext cx="45944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Shape 288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400"/>
              <a:t>Наш офіс:</a:t>
            </a:r>
            <a:br>
              <a:rPr lang="ru" sz="2400"/>
            </a:br>
            <a:r>
              <a:rPr lang="ru" sz="2400"/>
              <a:t>м. Київ, вул. Михайла Максимовича, 2</a:t>
            </a:r>
            <a:br>
              <a:rPr lang="ru" sz="2400"/>
            </a:br>
            <a:br>
              <a:rPr lang="ru" sz="2400"/>
            </a:br>
            <a:r>
              <a:rPr lang="ru" sz="2400"/>
              <a:t> (044) 587-58-86</a:t>
            </a:r>
            <a:br>
              <a:rPr lang="ru" sz="2400"/>
            </a:br>
            <a:r>
              <a:rPr lang="ru" sz="2400"/>
              <a:t> (067) 554-65-85</a:t>
            </a:r>
            <a:br>
              <a:rPr lang="ru" sz="2400"/>
            </a:br>
            <a:r>
              <a:rPr lang="ru" sz="2400"/>
              <a:t> info_aspit@ukr.net</a:t>
            </a:r>
            <a:endParaRPr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>
            <p:ph type="title"/>
          </p:nvPr>
        </p:nvSpPr>
        <p:spPr>
          <a:xfrm>
            <a:off x="460950" y="474250"/>
            <a:ext cx="8222100" cy="76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Послуги:</a:t>
            </a:r>
            <a:endParaRPr/>
          </a:p>
        </p:txBody>
      </p:sp>
      <p:cxnSp>
        <p:nvCxnSpPr>
          <p:cNvPr id="86" name="Shape 86"/>
          <p:cNvCxnSpPr/>
          <p:nvPr/>
        </p:nvCxnSpPr>
        <p:spPr>
          <a:xfrm rot="10800000">
            <a:off x="509400" y="4552050"/>
            <a:ext cx="8147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dot"/>
            <a:round/>
            <a:headEnd len="med" w="med" type="none"/>
            <a:tailEnd len="med" w="med" type="none"/>
          </a:ln>
        </p:spPr>
      </p:cxn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9377" y="3669817"/>
            <a:ext cx="211098" cy="1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Shape 8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379" y="2982300"/>
            <a:ext cx="211098" cy="1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Shape 8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9378" y="2118413"/>
            <a:ext cx="211098" cy="1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376" y="2588263"/>
            <a:ext cx="211098" cy="182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9375" y="3301763"/>
            <a:ext cx="211098" cy="182846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520463" y="1297239"/>
            <a:ext cx="3324300" cy="319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12529"/>
                </a:solidFill>
              </a:rPr>
              <a:t>ГАЗИФІКАЦІЯ ОБ'ЄКТІВ:</a:t>
            </a:r>
            <a:endParaRPr b="1" sz="11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прокладання газопроводів середнього та низького тиску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монтаж,введення в експлуатацію Вузлів Обліку Газу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монтаж,реконструкція ГРП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отримання дозволів на експлуатацію систем газопостачання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створення газової служби підприємства</a:t>
            </a:r>
            <a:endParaRPr sz="1200">
              <a:solidFill>
                <a:srgbClr val="212529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38650" y="1850163"/>
            <a:ext cx="4713367" cy="244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8150" y="1145325"/>
            <a:ext cx="4198751" cy="2198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176225" y="911950"/>
            <a:ext cx="39759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50" y="33962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50" y="312797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250" y="172967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250" y="398982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250" y="285975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250" y="124505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8250" y="431522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8250" y="215875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Shape 10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8250" y="248602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Shape 109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8250" y="366442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8250" y="4583450"/>
            <a:ext cx="1905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286375" y="996075"/>
            <a:ext cx="47250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12529"/>
                </a:solidFill>
              </a:rPr>
              <a:t>БУДІВНИЦТВО КОТЕЛЕНЬ:</a:t>
            </a:r>
            <a:endParaRPr b="1" sz="11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 настінних та напільних парових та водогрійних котлів любої потужності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насосного обладнання,запірної та регулюючої арматури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теплообмінників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систем водопідготовки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систем керування,сигналізації загазованості, охоронної,пожежної сигналізації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 Тепло-Водопостачання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 систем опалення промислових та житлових об’єктів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 теплових пунктів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 теплотрас(підземного виконання,в лотках,на опорах)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ізоляція трубопроводів (оцинковка,нержавійка, алюміній ,термафлекс та ін..)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виготовлення та ремонт теплоенергетичного обладння (теплообмінних поверхонь котлів, апаратів під тиском, теплообмінників)</a:t>
            </a:r>
            <a:endParaRPr sz="1200"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4653250" y="1093954"/>
            <a:ext cx="3886074" cy="203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930300" y="1429625"/>
            <a:ext cx="39759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00" y="40076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5825" y="372642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5800" y="1926588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Shape 1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825" y="3445238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Shape 1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5800" y="166027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Shape 1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5800" y="2225313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5800" y="247027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1811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382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53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524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930288" y="1319475"/>
            <a:ext cx="4784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12529"/>
                </a:solidFill>
              </a:rPr>
              <a:t>ЕЛЕКТРОПОСТАЧАННЯ:</a:t>
            </a:r>
            <a:endParaRPr b="1" sz="11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монтаж ГРЩ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щитів керування системами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систем диспетчеризації котелень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загальної електрифікації об’єктів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12529"/>
                </a:solidFill>
              </a:rPr>
              <a:t>ПУСКО-НАЛАГОДЖЕННЯ:</a:t>
            </a:r>
            <a:endParaRPr b="1" sz="11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режимно-налагоджувальні роботи котельного обладнання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погодження технічних звітів з інспекцією Енергозбереження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режимно-налагоджувальні роботи водопідготовчого обладнання</a:t>
            </a:r>
            <a:endParaRPr sz="1200">
              <a:solidFill>
                <a:srgbClr val="21252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 b="109" l="0" r="0" t="99"/>
          <a:stretch/>
        </p:blipFill>
        <p:spPr>
          <a:xfrm>
            <a:off x="5180825" y="1554454"/>
            <a:ext cx="3886074" cy="2034596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Shape 135"/>
          <p:cNvSpPr txBox="1"/>
          <p:nvPr/>
        </p:nvSpPr>
        <p:spPr>
          <a:xfrm>
            <a:off x="176225" y="911950"/>
            <a:ext cx="3975900" cy="389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6" name="Shape 1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8275" y="349602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8250" y="1924788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8250" y="142987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98250" y="2909313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98250" y="2544675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811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382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Shape 14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53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Shape 14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24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Shape 145"/>
          <p:cNvSpPr txBox="1"/>
          <p:nvPr/>
        </p:nvSpPr>
        <p:spPr>
          <a:xfrm>
            <a:off x="342738" y="1065250"/>
            <a:ext cx="47841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 sz="1200">
              <a:solidFill>
                <a:srgbClr val="212529"/>
              </a:solidFill>
            </a:endParaRPr>
          </a:p>
        </p:txBody>
      </p:sp>
      <p:pic>
        <p:nvPicPr>
          <p:cNvPr id="146" name="Shape 146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2098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Shape 147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669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Shape 148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1524000" y="152400"/>
            <a:ext cx="190500" cy="17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342900" y="914400"/>
            <a:ext cx="48378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100">
                <a:solidFill>
                  <a:srgbClr val="212529"/>
                </a:solidFill>
              </a:rPr>
              <a:t>ПРОЕКТУВАННЯ:</a:t>
            </a:r>
            <a:endParaRPr b="1" sz="11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Енергоаудит промислових підприємств та громадських об’єктів та розробка енергозберігаючих заходів та рекомендацій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Проектування. Виконання всіх стадій проектування (ТЕО, П, Р, ППР), отримання технічних умов та погодження проектної документації в державних органах.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Складання пароконденсатного балансу.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Розробка конструкторської документації та виготовлення теплоенергетичного устаткування (теплообмінники,економайзери,масообмінне обладнання)</a:t>
            </a:r>
            <a:endParaRPr sz="1200">
              <a:solidFill>
                <a:srgbClr val="212529"/>
              </a:solidFill>
            </a:endParaRPr>
          </a:p>
          <a:p>
            <a:pPr indent="0" lvl="0" marL="0" rtl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ru" sz="1200">
                <a:solidFill>
                  <a:srgbClr val="212529"/>
                </a:solidFill>
              </a:rPr>
              <a:t>Паспортизація трубопровдів пари та гарячої води.</a:t>
            </a:r>
            <a:endParaRPr sz="1200">
              <a:solidFill>
                <a:srgbClr val="212529"/>
              </a:solidFill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5180850" y="1554450"/>
            <a:ext cx="3886069" cy="203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sp>
        <p:nvSpPr>
          <p:cNvPr id="156" name="Shape 156"/>
          <p:cNvSpPr txBox="1"/>
          <p:nvPr/>
        </p:nvSpPr>
        <p:spPr>
          <a:xfrm>
            <a:off x="1815450" y="0"/>
            <a:ext cx="5513100" cy="7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200">
                <a:latin typeface="Roboto"/>
                <a:ea typeface="Roboto"/>
                <a:cs typeface="Roboto"/>
                <a:sym typeface="Roboto"/>
              </a:rPr>
              <a:t>Наші виконані проекти:</a:t>
            </a:r>
            <a:endParaRPr sz="3200"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7" name="Shape 157"/>
          <p:cNvPicPr preferRelativeResize="0"/>
          <p:nvPr/>
        </p:nvPicPr>
        <p:blipFill rotWithShape="1">
          <a:blip r:embed="rId3">
            <a:alphaModFix/>
          </a:blip>
          <a:srcRect b="23605" l="21507" r="0" t="0"/>
          <a:stretch/>
        </p:blipFill>
        <p:spPr>
          <a:xfrm rot="-13">
            <a:off x="148978" y="990003"/>
            <a:ext cx="3452244" cy="2518668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58" name="Shape 158"/>
          <p:cNvPicPr preferRelativeResize="0"/>
          <p:nvPr/>
        </p:nvPicPr>
        <p:blipFill rotWithShape="1">
          <a:blip r:embed="rId4">
            <a:alphaModFix/>
          </a:blip>
          <a:srcRect b="0" l="14719" r="0" t="0"/>
          <a:stretch/>
        </p:blipFill>
        <p:spPr>
          <a:xfrm flipH="1" rot="-5">
            <a:off x="2637120" y="1849445"/>
            <a:ext cx="3564957" cy="3133864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  <p:pic>
        <p:nvPicPr>
          <p:cNvPr id="159" name="Shape 1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44298" y="759002"/>
            <a:ext cx="2934900" cy="3985656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65" name="Shape 1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050" y="990000"/>
            <a:ext cx="4440698" cy="3330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Shape 16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1643650"/>
            <a:ext cx="4218000" cy="316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/>
          <p:nvPr/>
        </p:nvSpPr>
        <p:spPr>
          <a:xfrm>
            <a:off x="148975" y="990000"/>
            <a:ext cx="2934900" cy="31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lt1"/>
                </a:solidFill>
              </a:rPr>
              <a:t>ТОВ «Орієнтир-Буделемент»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  <a:t>м. Бровари</a:t>
            </a: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br>
              <a:rPr lang="ru">
                <a:solidFill>
                  <a:schemeClr val="lt1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ru">
                <a:solidFill>
                  <a:schemeClr val="lt1"/>
                </a:solidFill>
              </a:rPr>
              <a:t>Улаштування тепломереж контуру анти льоду контуру 1.</a:t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lt1"/>
                </a:solidFill>
              </a:rPr>
              <a:t>Вартість </a:t>
            </a:r>
            <a:r>
              <a:rPr b="1" lang="ru">
                <a:solidFill>
                  <a:schemeClr val="lt1"/>
                </a:solidFill>
              </a:rPr>
              <a:t>886 701,70 грн</a:t>
            </a:r>
            <a:endParaRPr b="1" sz="1800">
              <a:solidFill>
                <a:schemeClr val="lt1"/>
              </a:solidFill>
            </a:endParaRPr>
          </a:p>
        </p:txBody>
      </p:sp>
      <p:pic>
        <p:nvPicPr>
          <p:cNvPr id="172" name="Shape 1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7725" y="903775"/>
            <a:ext cx="4217994" cy="31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79275" y="1602900"/>
            <a:ext cx="4364675" cy="3273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aterial">
  <a:themeElements>
    <a:clrScheme name="Material">
      <a:dk1>
        <a:srgbClr val="4285F4"/>
      </a:dk1>
      <a:lt1>
        <a:srgbClr val="FFFFFF"/>
      </a:lt1>
      <a:dk2>
        <a:srgbClr val="424242"/>
      </a:dk2>
      <a:lt2>
        <a:srgbClr val="737373"/>
      </a:lt2>
      <a:accent1>
        <a:srgbClr val="0277BD"/>
      </a:accent1>
      <a:accent2>
        <a:srgbClr val="0F9D58"/>
      </a:accent2>
      <a:accent3>
        <a:srgbClr val="DB4437"/>
      </a:accent3>
      <a:accent4>
        <a:srgbClr val="FAFAFA"/>
      </a:accent4>
      <a:accent5>
        <a:srgbClr val="4FC3F7"/>
      </a:accent5>
      <a:accent6>
        <a:srgbClr val="F4B400"/>
      </a:accent6>
      <a:hlink>
        <a:srgbClr val="4FC3F7"/>
      </a:hlink>
      <a:folHlink>
        <a:srgbClr val="4FC3F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